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handoutMasterIdLst>
    <p:handoutMasterId r:id="rId8"/>
  </p:handoutMasterIdLst>
  <p:sldIdLst>
    <p:sldId id="465" r:id="rId2"/>
    <p:sldId id="462" r:id="rId3"/>
    <p:sldId id="262" r:id="rId4"/>
    <p:sldId id="455" r:id="rId5"/>
    <p:sldId id="46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冯 义斐" initials="冯" lastIdx="1" clrIdx="0">
    <p:extLst>
      <p:ext uri="{19B8F6BF-5375-455C-9EA6-DF929625EA0E}">
        <p15:presenceInfo xmlns:p15="http://schemas.microsoft.com/office/powerpoint/2012/main" userId="2b2e32e96af8bc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424650"/>
    <a:srgbClr val="FFFFFF"/>
    <a:srgbClr val="FF7C05"/>
    <a:srgbClr val="435164"/>
    <a:srgbClr val="FFC000"/>
    <a:srgbClr val="4B5975"/>
    <a:srgbClr val="E22A3C"/>
    <a:srgbClr val="F5F9F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24" autoAdjust="0"/>
    <p:restoredTop sz="90613" autoAdjust="0"/>
  </p:normalViewPr>
  <p:slideViewPr>
    <p:cSldViewPr snapToGrid="0">
      <p:cViewPr varScale="1">
        <p:scale>
          <a:sx n="85" d="100"/>
          <a:sy n="85" d="100"/>
        </p:scale>
        <p:origin x="120" y="67"/>
      </p:cViewPr>
      <p:guideLst>
        <p:guide orient="horz" pos="2160"/>
        <p:guide pos="7242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67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A7D76E8-A2BC-4690-9CCA-A8232244D2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DD698BE-4B77-4961-98C8-1035258C27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487B2-EFA4-4F9A-89E7-8FDEF8A09E3C}" type="datetimeFigureOut">
              <a:rPr lang="zh-CN" altLang="en-US" smtClean="0"/>
              <a:t>2025/5/7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AF3921-1396-43D9-B6B0-4874ED1271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AE2D31D-4B22-4015-9E27-EA407DD678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AC07D-8D07-4F8E-B724-D1AFD71A40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49673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36FB9-8B9B-4645-A598-56D528A684F4}" type="datetimeFigureOut">
              <a:rPr lang="zh-CN" altLang="en-US" smtClean="0"/>
              <a:t>2025/5/7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CC1D-2948-4019-A9DC-11A1005A2D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88179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各位评委好，我是来自南京理工大学的沈畅，也是创质新材的创始人，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我们项目属于时下热点的环保领域，</a:t>
            </a:r>
            <a: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下面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通过一段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VCR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简单了解一下我本人和项目的基本情况，请看大屏幕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152D9-5CC7-4E9D-A5C4-B9CCFF0E5EE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06E1E-A2F9-4E3D-87DD-9D74B0491A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558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煤是一种成分复杂的矿产资源，涵盖有机质、矿物质等，元素达</a:t>
            </a:r>
            <a:r>
              <a:rPr lang="en-US" altLang="zh-CN" dirty="0"/>
              <a:t>50</a:t>
            </a:r>
            <a:r>
              <a:rPr lang="zh-CN" altLang="en-US" dirty="0"/>
              <a:t>余种，在电力行业支柱火力发电过程中，煤会释放大量污染物，其中汞是迫切需要治理的污染物之一；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777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烟气汞排放主要分为三种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9CC1D-2948-4019-A9DC-11A1005A2DE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4335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然而，此方案的有效性高度依赖于脱汞材料的性能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4C493B2F-67F1-4FEC-A176-4BDA1A30360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4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FB27F8-2451-4527-A504-7973EA826F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39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50091-AC8C-BF22-7850-D16685CB9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81BFF80-FBE9-2955-A1A8-6BDC96163C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F2D5E74-9A85-9A92-C569-FBB2EFB93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pPr marL="0" lvl="0" indent="0" algn="just">
              <a:lnSpc>
                <a:spcPct val="125000"/>
              </a:lnSpc>
              <a:buFont typeface="+mj-lt"/>
              <a:buNone/>
            </a:pP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然而，此方案的有效性高度依赖于脱汞材料的性能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BF861A-A022-AE39-D9CD-EB29510439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4C493B2F-67F1-4FEC-A176-4BDA1A303606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5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1D42F8-7142-E98F-F9FE-DBD1FC4D94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9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E913E2-66D8-4336-B768-AA4361492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E43CF3D-F597-48F2-8F07-43DBF2E08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D1F703-22C6-48C9-8B53-C295452C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05B3F0-F6A8-478A-ACDD-BB2976E5D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D286E8-3D76-4804-BE1F-FE3F0C95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62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5C440-DF0C-456B-88A1-80D9B770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B44531C-E726-4D80-91A1-99A740BF7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479137-6E89-4ABC-871F-132D7EA3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F9AE0C-9B7F-4204-90B8-91200FA55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457265-4B5C-4AAB-A392-E3D348EB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16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CF58FB-C158-49EA-9835-E07066429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ADEA3C-BBE7-47FC-95E0-6BBA23671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C095A4-CFAC-4AA8-A6AF-04757769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A8FD47-69FA-4EEB-8118-8EE6428B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42717D-D64B-4021-A793-3713E9FC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261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63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841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3A3A3A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40093" y="2619154"/>
            <a:ext cx="3849370" cy="3547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D0D0D"/>
                </a:solidFill>
                <a:latin typeface="微软雅黑"/>
                <a:cs typeface="微软雅黑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31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A52C47-F9DC-4EBF-BB7E-D30F37874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B02482-684D-4F13-BCB7-919A8F28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F1B42F1-C43F-4CA6-A3C4-4FBA9CBA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CB1267-DBD4-4249-B1CE-19007117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A25EE9-810E-4906-9BC8-FA350230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55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FE8045-D6E5-4F81-99AF-EBF737489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574EAE-E75D-4200-9523-EDFFA24A6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BFABEE-A7B7-4FFD-8A4C-2C5E8EBA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E1C46-802D-4498-A4D1-1ED01DE5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B9E44C-6482-4B84-9A0E-8D8F38BF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65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1EEE12-4B73-491C-A9F2-680B2461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475816-BB88-4E17-8BCE-642557211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FB8DFA-AA20-47F5-B0B3-F98B9CC95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E946F1-A80E-4D66-9FE5-D290E6281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A0186E2-23DE-41C6-A5CB-63FDF04C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395278E-DBAB-45D6-8EE5-7292E7B9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39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490B4E-10F7-418D-9F59-FDFC234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F6B075-78B9-40BC-8464-4D14EC933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D352D8-80DF-4841-8137-EB024AAB7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590F913-DAFC-4864-B5CC-CA47F56B7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D64F236-FAF8-49E9-B0AF-FB83E4CD8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5392D1D-040C-4BF0-95C9-3470B6D8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76642AD-AFD7-4FC6-AFB2-CB03A4AD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9FDF605-6CD1-4C53-B9AD-141162890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18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7E04AD-2A11-4560-95F5-C59AA4F9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27F3DA-8431-4A20-AA5B-B61C7B1C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F4D6B07-E531-48E7-B5CC-ED778711F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1618791-A1B6-4F8A-B065-1D2127F9A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85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B1F7566-6E27-49BD-83F9-74CD4B39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0E825BE-2DE1-44A5-B4C2-707432BB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AD2E0B-48A6-482E-B287-8BD14B57D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29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C7A175-DCF6-461D-957F-2643AD0C5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AC34BD-B669-41DA-BF44-E5DBA0347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08EBC5-B4D7-42CD-9849-43900AB56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C0D102-D7BD-4140-8F2A-C43DEAF5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E16B96-CA22-4FA5-B90D-9F140D16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CA7ADC-ED8E-4FEF-9FB7-2051DC355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030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0DE83C-E0EF-47CE-938F-5F011A636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791262-BF6E-4BA6-B8B2-E821DD1B9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119F4E4-542D-4693-8C4B-AD924127D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AF669B-5ABE-4F42-B4C4-B13C7302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26C6F5-C788-496A-9380-395B3216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2557E9-941A-418A-A8D9-52E236C4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7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A8DD0E-F64D-4495-A354-2D6D732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A07C11-7433-4629-87E4-89070B5AB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BE78210-E085-4845-A4A4-1C7C393D7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DB9273-FB28-47F1-AB79-0A78CC6CC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F95897-9599-4B57-9328-C2F1B1D92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21F1-F50A-4F32-B1C4-F72798F5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9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50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A15D6BF3-06CA-2399-34CC-A8AD68BA5F24}"/>
              </a:ext>
            </a:extLst>
          </p:cNvPr>
          <p:cNvSpPr txBox="1"/>
          <p:nvPr/>
        </p:nvSpPr>
        <p:spPr>
          <a:xfrm>
            <a:off x="2632552" y="1062415"/>
            <a:ext cx="69268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（作品名称）</a:t>
            </a:r>
            <a:endParaRPr lang="en-US" altLang="zh-CN" sz="40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（机械类</a:t>
            </a:r>
            <a:r>
              <a:rPr lang="en-US" altLang="zh-CN" sz="2800" b="0" i="0" dirty="0">
                <a:solidFill>
                  <a:srgbClr val="404040"/>
                </a:solidFill>
                <a:effectLst/>
                <a:latin typeface="DeepSeek-CJK-patch"/>
              </a:rPr>
              <a:t>/</a:t>
            </a:r>
            <a:r>
              <a:rPr lang="zh-CN" alt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包装工程类</a:t>
            </a:r>
            <a:r>
              <a:rPr lang="en-US" altLang="zh-CN" sz="2800" b="0" i="0" dirty="0">
                <a:solidFill>
                  <a:srgbClr val="404040"/>
                </a:solidFill>
                <a:effectLst/>
                <a:latin typeface="DeepSeek-CJK-patch"/>
              </a:rPr>
              <a:t>/</a:t>
            </a:r>
            <a:r>
              <a:rPr lang="zh-CN" altLang="en-US" sz="2800" b="0" i="0" dirty="0">
                <a:solidFill>
                  <a:srgbClr val="404040"/>
                </a:solidFill>
                <a:effectLst/>
                <a:latin typeface="DeepSeek-CJK-patch"/>
              </a:rPr>
              <a:t>食品科学与工程类）</a:t>
            </a:r>
            <a:endParaRPr lang="en-US" altLang="zh-CN" sz="2800" b="0" i="0" dirty="0">
              <a:solidFill>
                <a:srgbClr val="404040"/>
              </a:solidFill>
              <a:effectLst/>
              <a:latin typeface="DeepSeek-CJK-patch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2B70FF3-1437-B195-E630-160981D9B37E}"/>
              </a:ext>
            </a:extLst>
          </p:cNvPr>
          <p:cNvSpPr txBox="1"/>
          <p:nvPr/>
        </p:nvSpPr>
        <p:spPr>
          <a:xfrm>
            <a:off x="282258" y="310979"/>
            <a:ext cx="86645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“中包杯”</a:t>
            </a:r>
            <a:r>
              <a:rPr lang="en-US" altLang="zh-CN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年中国大学生包装与食品工程创新创意大赛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623C850-CD07-CAA3-61CD-3E0F8B5CAAAD}"/>
              </a:ext>
            </a:extLst>
          </p:cNvPr>
          <p:cNvSpPr txBox="1"/>
          <p:nvPr/>
        </p:nvSpPr>
        <p:spPr>
          <a:xfrm>
            <a:off x="4171917" y="3324462"/>
            <a:ext cx="4299730" cy="114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参赛队员：</a:t>
            </a:r>
            <a:r>
              <a:rPr lang="en-US" altLang="zh-CN" sz="2400" dirty="0"/>
              <a:t>XXX</a:t>
            </a:r>
            <a:r>
              <a:rPr lang="zh-CN" altLang="en-US" sz="2400" dirty="0"/>
              <a:t>、</a:t>
            </a:r>
            <a:r>
              <a:rPr lang="en-US" altLang="zh-CN" sz="2400" dirty="0"/>
              <a:t>XXX</a:t>
            </a:r>
            <a:r>
              <a:rPr lang="zh-CN" altLang="en-US" sz="2400" dirty="0"/>
              <a:t>、</a:t>
            </a:r>
            <a:r>
              <a:rPr lang="en-US" altLang="zh-CN" sz="2400" dirty="0"/>
              <a:t>XXX</a:t>
            </a:r>
          </a:p>
          <a:p>
            <a:pPr>
              <a:lnSpc>
                <a:spcPct val="150000"/>
              </a:lnSpc>
            </a:pPr>
            <a:r>
              <a:rPr lang="zh-CN" altLang="en-US" sz="2400" spc="600" dirty="0"/>
              <a:t>汇报人</a:t>
            </a:r>
            <a:r>
              <a:rPr lang="zh-CN" altLang="en-US" sz="2400" dirty="0"/>
              <a:t>：</a:t>
            </a:r>
            <a:r>
              <a:rPr lang="en-US" altLang="zh-CN" sz="2400" dirty="0"/>
              <a:t>XXX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4C0B440-8120-6675-CDAE-F0FE5DBE9487}"/>
              </a:ext>
            </a:extLst>
          </p:cNvPr>
          <p:cNvSpPr txBox="1"/>
          <p:nvPr/>
        </p:nvSpPr>
        <p:spPr>
          <a:xfrm>
            <a:off x="3946135" y="5066380"/>
            <a:ext cx="4299730" cy="59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/>
              <a:t>2025</a:t>
            </a:r>
            <a:r>
              <a:rPr lang="zh-CN" altLang="en-US" sz="2400" dirty="0"/>
              <a:t>年</a:t>
            </a:r>
            <a:r>
              <a:rPr lang="en-US" altLang="zh-CN" sz="2400" dirty="0"/>
              <a:t>XX</a:t>
            </a:r>
            <a:r>
              <a:rPr lang="zh-CN" altLang="en-US" sz="2400" dirty="0"/>
              <a:t>月</a:t>
            </a:r>
            <a:r>
              <a:rPr lang="en-US" altLang="zh-CN" sz="2400" dirty="0"/>
              <a:t>XX</a:t>
            </a:r>
            <a:r>
              <a:rPr lang="zh-CN" altLang="en-US" sz="2400" dirty="0"/>
              <a:t>日</a:t>
            </a:r>
            <a:endParaRPr lang="en-US" altLang="zh-CN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D14D7BD-0F1B-FA57-F2BD-C05BDA393E20}"/>
              </a:ext>
            </a:extLst>
          </p:cNvPr>
          <p:cNvSpPr txBox="1"/>
          <p:nvPr/>
        </p:nvSpPr>
        <p:spPr>
          <a:xfrm>
            <a:off x="3946135" y="5792254"/>
            <a:ext cx="4299730" cy="59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rgbClr val="FF0000"/>
                </a:solidFill>
              </a:rPr>
              <a:t>此模版仅供参考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8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>
            <a:extLst>
              <a:ext uri="{FF2B5EF4-FFF2-40B4-BE49-F238E27FC236}">
                <a16:creationId xmlns:a16="http://schemas.microsoft.com/office/drawing/2014/main" id="{858BCDE3-A8F8-49E6-96E8-AC46772BEB6A}"/>
              </a:ext>
            </a:extLst>
          </p:cNvPr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2ED39B7-1178-4C5B-B7D1-163FAB9BF2A3}"/>
              </a:ext>
            </a:extLst>
          </p:cNvPr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77B53433-0559-4360-8DAD-F7E821ACEC56}"/>
              </a:ext>
            </a:extLst>
          </p:cNvPr>
          <p:cNvCxnSpPr>
            <a:cxnSpLocks/>
          </p:cNvCxnSpPr>
          <p:nvPr/>
        </p:nvCxnSpPr>
        <p:spPr>
          <a:xfrm>
            <a:off x="0" y="877473"/>
            <a:ext cx="956393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31AAFB91-64EF-4A36-93D4-DB8A7A1FDCFA}"/>
              </a:ext>
            </a:extLst>
          </p:cNvPr>
          <p:cNvSpPr txBox="1"/>
          <p:nvPr/>
        </p:nvSpPr>
        <p:spPr>
          <a:xfrm>
            <a:off x="1025436" y="318313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背景与意义</a:t>
            </a: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035B25C-9C96-064C-6DE1-4B95176AD86F}"/>
              </a:ext>
            </a:extLst>
          </p:cNvPr>
          <p:cNvSpPr txBox="1"/>
          <p:nvPr/>
        </p:nvSpPr>
        <p:spPr>
          <a:xfrm>
            <a:off x="874283" y="1782092"/>
            <a:ext cx="7185513" cy="1502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Inter"/>
              </a:rPr>
              <a:t>1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）行业背景：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Inter"/>
              </a:rPr>
              <a:t>了解行业环境以及发展趋势。</a:t>
            </a:r>
            <a:endParaRPr lang="en-US" altLang="zh-CN" i="0" dirty="0">
              <a:solidFill>
                <a:srgbClr val="404040"/>
              </a:solidFill>
              <a:effectLst/>
              <a:latin typeface="Inter"/>
            </a:endParaRP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2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Inter"/>
              </a:rPr>
              <a:t>）行业痛点及现状分析：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结合包装与食品机械工程领域的实际问题，引用行业数据，分析行业行业痛点</a:t>
            </a:r>
            <a:endParaRPr lang="en-US" altLang="zh-CN" b="1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lvl="1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2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）项目意义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：突出作品的工程价值、社会效益或经济价值</a:t>
            </a:r>
          </a:p>
        </p:txBody>
      </p:sp>
    </p:spTree>
    <p:extLst>
      <p:ext uri="{BB962C8B-B14F-4D97-AF65-F5344CB8AC3E}">
        <p14:creationId xmlns:p14="http://schemas.microsoft.com/office/powerpoint/2010/main" val="203327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73">
            <a:extLst>
              <a:ext uri="{FF2B5EF4-FFF2-40B4-BE49-F238E27FC236}">
                <a16:creationId xmlns:a16="http://schemas.microsoft.com/office/drawing/2014/main" id="{66DDF332-90D3-4136-8074-C8B0655CD9F3}"/>
              </a:ext>
            </a:extLst>
          </p:cNvPr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20A52AE7-F660-4BA3-BC4D-DD5F9840275C}"/>
              </a:ext>
            </a:extLst>
          </p:cNvPr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0C6EA6C-8BA4-4813-BF9E-9C2B768B9874}"/>
              </a:ext>
            </a:extLst>
          </p:cNvPr>
          <p:cNvSpPr txBox="1"/>
          <p:nvPr/>
        </p:nvSpPr>
        <p:spPr>
          <a:xfrm>
            <a:off x="1191810" y="344642"/>
            <a:ext cx="249299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技术方案与实现路径</a:t>
            </a: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C468D1B-5E76-FCB5-3BBA-3448EB44EFC3}"/>
              </a:ext>
            </a:extLst>
          </p:cNvPr>
          <p:cNvSpPr txBox="1"/>
          <p:nvPr/>
        </p:nvSpPr>
        <p:spPr>
          <a:xfrm>
            <a:off x="788743" y="1898846"/>
            <a:ext cx="10614514" cy="2208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DeepSeek-CJK-patch"/>
              </a:rPr>
              <a:t>1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）研究内容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DeepSeek-CJK-patch"/>
              </a:rPr>
              <a:t>：阐</a:t>
            </a:r>
            <a: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明研究工作的具体内容，指出重点解决问题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要达到的技术指标</a:t>
            </a:r>
            <a: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sz="1800" kern="100" dirty="0">
                <a:solidFill>
                  <a:srgbClr val="333333"/>
                </a:solidFill>
                <a:latin typeface="Tahoma" panose="020B060403050404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包括</a:t>
            </a:r>
            <a:r>
              <a:rPr lang="zh-CN" altLang="en-US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基本思路、创新点</a:t>
            </a:r>
            <a:endParaRPr lang="en-US" altLang="zh-CN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lvl="1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DeepSeek-CJK-patch"/>
              </a:rPr>
              <a:t>2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）技术路线图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：从需求分析到最终成品的设计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DeepSeek-CJK-patch"/>
              </a:rPr>
              <a:t>流程图（如</a:t>
            </a:r>
            <a:r>
              <a:rPr lang="zh-CN" altLang="en-US" b="0" i="0" dirty="0">
                <a:effectLst/>
                <a:latin typeface="Inter"/>
              </a:rPr>
              <a:t>材料制备流程、机械结构设计图、食品工艺流程图</a:t>
            </a:r>
            <a:r>
              <a:rPr lang="zh-CN" altLang="en-US" i="0" dirty="0">
                <a:solidFill>
                  <a:srgbClr val="404040"/>
                </a:solidFill>
                <a:effectLst/>
                <a:latin typeface="DeepSeek-CJK-patch"/>
              </a:rPr>
              <a:t>）</a:t>
            </a:r>
            <a:endParaRPr lang="en-US" altLang="zh-CN" i="0" dirty="0">
              <a:solidFill>
                <a:srgbClr val="404040"/>
              </a:solidFill>
              <a:effectLst/>
              <a:latin typeface="DeepSeek-CJK-patch"/>
            </a:endParaRPr>
          </a:p>
          <a:p>
            <a:pPr lvl="1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3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）关键技术解析：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创新性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节点说明</a:t>
            </a:r>
            <a:endParaRPr lang="en-US" altLang="zh-CN" b="1" dirty="0">
              <a:solidFill>
                <a:srgbClr val="404040"/>
              </a:solidFill>
              <a:latin typeface="DeepSeek-CJK-patch"/>
            </a:endParaRPr>
          </a:p>
          <a:p>
            <a:pPr lvl="1" algn="l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（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DeepSeek-CJK-patch"/>
              </a:rPr>
              <a:t>4</a:t>
            </a:r>
            <a:r>
              <a:rPr lang="zh-CN" altLang="en-US" b="1" i="0" dirty="0">
                <a:solidFill>
                  <a:srgbClr val="404040"/>
                </a:solidFill>
                <a:effectLst/>
                <a:latin typeface="DeepSeek-CJK-patch"/>
              </a:rPr>
              <a:t>）试验验证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DeepSeek-CJK-patch"/>
              </a:rPr>
              <a:t>：仿真分析结果或实物测试数据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>
            <a:extLst>
              <a:ext uri="{FF2B5EF4-FFF2-40B4-BE49-F238E27FC236}">
                <a16:creationId xmlns:a16="http://schemas.microsoft.com/office/drawing/2014/main" id="{68CD7737-1A11-42EE-9F43-548B8D0CF96F}"/>
              </a:ext>
            </a:extLst>
          </p:cNvPr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5AEEF62-CD03-4BB3-B034-EC083BFE4779}"/>
              </a:ext>
            </a:extLst>
          </p:cNvPr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0C8CBC6B-56D2-4814-B9BB-50E592928D71}"/>
              </a:ext>
            </a:extLst>
          </p:cNvPr>
          <p:cNvSpPr txBox="1"/>
          <p:nvPr/>
        </p:nvSpPr>
        <p:spPr>
          <a:xfrm>
            <a:off x="1025436" y="31831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spcBef>
                <a:spcPts val="1372"/>
              </a:spcBef>
              <a:spcAft>
                <a:spcPts val="1029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成果展示与试验验证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C6B4970-2216-C473-F4A9-D6D0E678189C}"/>
              </a:ext>
            </a:extLst>
          </p:cNvPr>
          <p:cNvSpPr txBox="1"/>
          <p:nvPr/>
        </p:nvSpPr>
        <p:spPr>
          <a:xfrm>
            <a:off x="543470" y="1746468"/>
            <a:ext cx="10139729" cy="2541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 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1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）核心成果呈现</a:t>
            </a: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    实物 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/ 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模型展示：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拍摄实物照片、录像、现场演示（如有）</a:t>
            </a:r>
            <a:endParaRPr lang="en-US" altLang="zh-CN" dirty="0">
              <a:solidFill>
                <a:srgbClr val="404040"/>
              </a:solidFill>
              <a:latin typeface="DeepSeek-CJK-patch"/>
            </a:endParaRP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    数据对比：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用图表对比项目成果与现有技术</a:t>
            </a: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 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2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）试验与测试结果</a:t>
            </a:r>
            <a:endParaRPr lang="en-US" altLang="zh-CN" b="1" dirty="0">
              <a:solidFill>
                <a:srgbClr val="404040"/>
              </a:solidFill>
              <a:latin typeface="DeepSeek-CJK-patch"/>
            </a:endParaRP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    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列出关键性能指标（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如包装材料的阻隔性、机械装置的关键参数、食品成品的合格率）</a:t>
            </a: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</a:pP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    附实验数据表格、曲线图</a:t>
            </a:r>
            <a:endParaRPr lang="en-US" altLang="zh-CN" dirty="0">
              <a:solidFill>
                <a:srgbClr val="404040"/>
              </a:solidFill>
              <a:latin typeface="DeepSeek-CJK-patch"/>
            </a:endParaRPr>
          </a:p>
        </p:txBody>
      </p:sp>
    </p:spTree>
    <p:extLst>
      <p:ext uri="{BB962C8B-B14F-4D97-AF65-F5344CB8AC3E}">
        <p14:creationId xmlns:p14="http://schemas.microsoft.com/office/powerpoint/2010/main" val="111206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C120D-EC00-46FD-3A7B-19F9FBA9B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>
            <a:extLst>
              <a:ext uri="{FF2B5EF4-FFF2-40B4-BE49-F238E27FC236}">
                <a16:creationId xmlns:a16="http://schemas.microsoft.com/office/drawing/2014/main" id="{1716E44B-9980-9B8B-DDBD-B8B67FFC7DB8}"/>
              </a:ext>
            </a:extLst>
          </p:cNvPr>
          <p:cNvSpPr/>
          <p:nvPr/>
        </p:nvSpPr>
        <p:spPr>
          <a:xfrm rot="2700000">
            <a:off x="409025" y="374003"/>
            <a:ext cx="268891" cy="268892"/>
          </a:xfrm>
          <a:prstGeom prst="rect">
            <a:avLst/>
          </a:prstGeom>
          <a:solidFill>
            <a:srgbClr val="093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BBF4B8D-5BBB-644A-59E8-92EC0DC41EC5}"/>
              </a:ext>
            </a:extLst>
          </p:cNvPr>
          <p:cNvSpPr/>
          <p:nvPr/>
        </p:nvSpPr>
        <p:spPr>
          <a:xfrm rot="2700000">
            <a:off x="592389" y="335385"/>
            <a:ext cx="360367" cy="35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E0EC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0822E05-6DAF-42A6-10BA-41E0CC8808D8}"/>
              </a:ext>
            </a:extLst>
          </p:cNvPr>
          <p:cNvSpPr txBox="1"/>
          <p:nvPr/>
        </p:nvSpPr>
        <p:spPr>
          <a:xfrm>
            <a:off x="1191810" y="318313"/>
            <a:ext cx="2749471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spcBef>
                <a:spcPts val="1372"/>
              </a:spcBef>
              <a:spcAft>
                <a:spcPts val="1029"/>
              </a:spcAft>
              <a:defRPr/>
            </a:pPr>
            <a:r>
              <a:rPr lang="zh-CN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应用前景与产业化路径</a:t>
            </a:r>
          </a:p>
          <a:p>
            <a:pPr algn="ctr">
              <a:spcBef>
                <a:spcPts val="1372"/>
              </a:spcBef>
              <a:spcAft>
                <a:spcPts val="1029"/>
              </a:spcAft>
              <a:defRPr/>
            </a:pPr>
            <a:endParaRPr lang="zh-CN" alt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B4CCECD-6983-83CA-54E4-ED9E589D5CFD}"/>
              </a:ext>
            </a:extLst>
          </p:cNvPr>
          <p:cNvSpPr txBox="1"/>
          <p:nvPr/>
        </p:nvSpPr>
        <p:spPr>
          <a:xfrm>
            <a:off x="733606" y="1615330"/>
            <a:ext cx="9930459" cy="1233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None/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1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）应用场景：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说明项目成果的具体应用领域</a:t>
            </a:r>
            <a:endParaRPr lang="en-US" altLang="zh-CN" dirty="0">
              <a:solidFill>
                <a:srgbClr val="404040"/>
              </a:solidFill>
              <a:latin typeface="DeepSeek-CJK-patch"/>
            </a:endParaRP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None/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2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）成本分析与利润预测：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分析项目产品化成本，提供利润分析报告。</a:t>
            </a:r>
          </a:p>
          <a:p>
            <a:pPr lvl="1">
              <a:lnSpc>
                <a:spcPts val="2143"/>
              </a:lnSpc>
              <a:spcBef>
                <a:spcPts val="300"/>
              </a:spcBef>
              <a:spcAft>
                <a:spcPts val="1029"/>
              </a:spcAft>
              <a:buNone/>
            </a:pP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（</a:t>
            </a:r>
            <a:r>
              <a:rPr lang="en-US" altLang="zh-CN" b="1" dirty="0">
                <a:solidFill>
                  <a:srgbClr val="404040"/>
                </a:solidFill>
                <a:latin typeface="DeepSeek-CJK-patch"/>
              </a:rPr>
              <a:t>3</a:t>
            </a:r>
            <a:r>
              <a:rPr lang="zh-CN" altLang="en-US" b="1" dirty="0">
                <a:solidFill>
                  <a:srgbClr val="404040"/>
                </a:solidFill>
                <a:latin typeface="DeepSeek-CJK-patch"/>
              </a:rPr>
              <a:t>）产业化路径：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结合成果转化机制，说明与企业</a:t>
            </a:r>
            <a:r>
              <a:rPr lang="en-US" altLang="zh-CN" dirty="0">
                <a:solidFill>
                  <a:srgbClr val="404040"/>
                </a:solidFill>
                <a:latin typeface="DeepSeek-CJK-patch"/>
              </a:rPr>
              <a:t>/</a:t>
            </a:r>
            <a:r>
              <a:rPr lang="zh-CN" altLang="en-US" dirty="0">
                <a:solidFill>
                  <a:srgbClr val="404040"/>
                </a:solidFill>
                <a:latin typeface="DeepSeek-CJK-patch"/>
              </a:rPr>
              <a:t>科研机构的合作可行性</a:t>
            </a:r>
          </a:p>
        </p:txBody>
      </p:sp>
    </p:spTree>
    <p:extLst>
      <p:ext uri="{BB962C8B-B14F-4D97-AF65-F5344CB8AC3E}">
        <p14:creationId xmlns:p14="http://schemas.microsoft.com/office/powerpoint/2010/main" val="172830347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l" defTabSz="4572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Times New Roman"/>
            <a:ea typeface="微软雅黑"/>
            <a:cs typeface="+mn-cs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19016</TotalTime>
  <Words>462</Words>
  <Application>Microsoft Office PowerPoint</Application>
  <PresentationFormat>宽屏</PresentationFormat>
  <Paragraphs>37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DeepSeek-CJK-patch</vt:lpstr>
      <vt:lpstr>Inter</vt:lpstr>
      <vt:lpstr>等线</vt:lpstr>
      <vt:lpstr>等线 Light</vt:lpstr>
      <vt:lpstr>黑体</vt:lpstr>
      <vt:lpstr>微软雅黑</vt:lpstr>
      <vt:lpstr>Arial</vt:lpstr>
      <vt:lpstr>Tahoma</vt:lpstr>
      <vt:lpstr>Times New Roman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 Shipian</dc:creator>
  <cp:lastModifiedBy>赵 丹</cp:lastModifiedBy>
  <cp:revision>1498</cp:revision>
  <dcterms:created xsi:type="dcterms:W3CDTF">2021-05-16T03:06:24Z</dcterms:created>
  <dcterms:modified xsi:type="dcterms:W3CDTF">2025-05-07T06:47:40Z</dcterms:modified>
</cp:coreProperties>
</file>